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8" r:id="rId14"/>
    <p:sldId id="599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09" r:id="rId24"/>
    <p:sldId id="586" r:id="rId25"/>
    <p:sldId id="504" r:id="rId26"/>
    <p:sldId id="5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Дигитализация" id="{009E80DC-1BD0-4EA9-B53D-BD37E01E69BF}">
          <p14:sldIdLst>
            <p14:sldId id="587"/>
            <p14:sldId id="588"/>
            <p14:sldId id="589"/>
            <p14:sldId id="590"/>
            <p14:sldId id="591"/>
          </p14:sldIdLst>
        </p14:section>
        <p14:section name="Сканиране на изображения" id="{99A74FC4-92CC-4521-9493-296F392EA09A}">
          <p14:sldIdLst>
            <p14:sldId id="592"/>
            <p14:sldId id="593"/>
            <p14:sldId id="594"/>
            <p14:sldId id="595"/>
            <p14:sldId id="596"/>
            <p14:sldId id="598"/>
            <p14:sldId id="599"/>
            <p14:sldId id="601"/>
            <p14:sldId id="602"/>
            <p14:sldId id="603"/>
            <p14:sldId id="604"/>
          </p14:sldIdLst>
        </p14:section>
        <p14:section name="Цифрова фотография" id="{941506C3-51F2-4D61-AF86-6423F17A63D2}">
          <p14:sldIdLst>
            <p14:sldId id="605"/>
            <p14:sldId id="606"/>
          </p14:sldIdLst>
        </p14:section>
        <p14:section name="͏Прехвърляне на изображения от смартфон или фотоапарат на компютър" id="{E8C23796-0C4C-44AD-80E4-532434DF5840}">
          <p14:sldIdLst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2" autoAdjust="0"/>
    <p:restoredTop sz="93784" autoAdjust="0"/>
  </p:normalViewPr>
  <p:slideViewPr>
    <p:cSldViewPr showGuides="1">
      <p:cViewPr varScale="1">
        <p:scale>
          <a:sx n="104" d="100"/>
          <a:sy n="104" d="100"/>
        </p:scale>
        <p:origin x="93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9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0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Дигитализиране на изображение. Обработване и запазване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28" name="Picture 4" descr="Digitization, Digitalization and Digital Transformation - What Do They Mean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 b="126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441" b="49098"/>
          <a:stretch/>
        </p:blipFill>
        <p:spPr>
          <a:xfrm>
            <a:off x="1483500" y="1401269"/>
            <a:ext cx="9247500" cy="50430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96000" y="4059000"/>
            <a:ext cx="4005000" cy="1440000"/>
          </a:xfrm>
          <a:prstGeom prst="wedgeRoundRectCallout">
            <a:avLst>
              <a:gd name="adj1" fmla="val -68269"/>
              <a:gd name="adj2" fmla="val -36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скенера, избираме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scanner or camera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83500" y="3969000"/>
            <a:ext cx="20475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24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1629000"/>
            <a:ext cx="5785376" cy="45119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176000" y="1359000"/>
            <a:ext cx="4230000" cy="1530000"/>
          </a:xfrm>
          <a:prstGeom prst="wedgeRoundRectCallout">
            <a:avLst>
              <a:gd name="adj1" fmla="val -56636"/>
              <a:gd name="adj2" fmla="val 730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прозорец с името на скенера, с който ще работите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041000" y="3654000"/>
            <a:ext cx="4500000" cy="1170321"/>
          </a:xfrm>
          <a:prstGeom prst="wedgeRoundRectCallout">
            <a:avLst>
              <a:gd name="adj1" fmla="val -18716"/>
              <a:gd name="adj2" fmla="val 397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Поставете снимката, която ще сканирате в скенера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816000" y="5357033"/>
            <a:ext cx="3153124" cy="1170321"/>
          </a:xfrm>
          <a:prstGeom prst="wedgeRoundRectCallout">
            <a:avLst>
              <a:gd name="adj1" fmla="val -117627"/>
              <a:gd name="adj2" fmla="val 17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338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1544380"/>
            <a:ext cx="6210000" cy="48430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81000" y="1764000"/>
            <a:ext cx="3555000" cy="2025000"/>
          </a:xfrm>
          <a:prstGeom prst="wedgeRoundRectCallout">
            <a:avLst>
              <a:gd name="adj1" fmla="val -73616"/>
              <a:gd name="adj2" fmla="val 36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 прозореца се вижда резултата от предварителното сканиране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ru-RU" dirty="0"/>
              <a:t>Чрез </a:t>
            </a:r>
            <a:r>
              <a:rPr lang="ru-RU" b="1" dirty="0"/>
              <a:t>радиобутоните</a:t>
            </a:r>
            <a:r>
              <a:rPr lang="ru-RU" dirty="0"/>
              <a:t> може да изберете една от </a:t>
            </a:r>
            <a:r>
              <a:rPr lang="ru-RU" b="1" dirty="0"/>
              <a:t>трите стандартни настройки</a:t>
            </a:r>
            <a:r>
              <a:rPr lang="ru-RU" dirty="0"/>
              <a:t> за </a:t>
            </a:r>
            <a:r>
              <a:rPr lang="ru-RU" b="1" dirty="0"/>
              <a:t>сканиране</a:t>
            </a:r>
          </a:p>
          <a:p>
            <a:pPr lvl="1"/>
            <a:r>
              <a:rPr lang="ru-RU" b="1" dirty="0"/>
              <a:t>Цветно</a:t>
            </a:r>
            <a:r>
              <a:rPr lang="ru-RU" dirty="0"/>
              <a:t> изображение</a:t>
            </a:r>
          </a:p>
          <a:p>
            <a:pPr lvl="1"/>
            <a:r>
              <a:rPr lang="bg-BG" dirty="0"/>
              <a:t>Изображение в </a:t>
            </a:r>
            <a:r>
              <a:rPr lang="bg-BG" b="1" dirty="0"/>
              <a:t>сивата гама</a:t>
            </a:r>
          </a:p>
          <a:p>
            <a:pPr lvl="1"/>
            <a:r>
              <a:rPr lang="bg-BG" b="1" dirty="0"/>
              <a:t>Черно-бяло</a:t>
            </a:r>
            <a:r>
              <a:rPr lang="bg-BG" dirty="0"/>
              <a:t> изображение</a:t>
            </a:r>
            <a:endParaRPr lang="ru-RU" dirty="0"/>
          </a:p>
          <a:p>
            <a:endParaRPr lang="en-US" dirty="0"/>
          </a:p>
        </p:txBody>
      </p:sp>
      <p:pic>
        <p:nvPicPr>
          <p:cNvPr id="6148" name="Picture 4" descr="61,556,500+ Color Image Stock Photos, Pictures &amp; Royalt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" y="4537361"/>
            <a:ext cx="2859517" cy="17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настройки за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99" y="2349000"/>
            <a:ext cx="5432030" cy="42363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146" name="Picture 2" descr="MATLAB | RGB image to grayscale image conversion - GeeksforGeek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4880" y="5097046"/>
            <a:ext cx="2603580" cy="16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90,000 Best Black-and-white Photos · 100% Free Download, 51% O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2" y="4563825"/>
            <a:ext cx="2698955" cy="17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441535" y="3920883"/>
            <a:ext cx="1581150" cy="41349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44431" y="4340350"/>
            <a:ext cx="1581150" cy="3799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41535" y="4720262"/>
            <a:ext cx="2217414" cy="3791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Custom Settings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1779662"/>
            <a:ext cx="5760000" cy="449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90406" y="2992742"/>
            <a:ext cx="4589936" cy="1575000"/>
          </a:xfrm>
          <a:prstGeom prst="wedgeRoundRectCallout">
            <a:avLst>
              <a:gd name="adj1" fmla="val 46038"/>
              <a:gd name="adj2" fmla="val 698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Settings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създадете собствени настройки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318078" y="1899000"/>
            <a:ext cx="6627922" cy="1779267"/>
          </a:xfrm>
          <a:prstGeom prst="wedgeRoundRectCallout">
            <a:avLst>
              <a:gd name="adj1" fmla="val -30619"/>
              <a:gd name="adj2" fmla="val 1408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трябва да щракнете върху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the quality of the scanned picture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Настройване на качеството на сканираното изображение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611000" y="5364000"/>
            <a:ext cx="220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От прозореца </a:t>
            </a:r>
            <a:r>
              <a:rPr lang="en-US" b="1" dirty="0"/>
              <a:t>Advanced Properties </a:t>
            </a:r>
            <a:r>
              <a:rPr lang="bg-BG" dirty="0"/>
              <a:t>може да променяте:</a:t>
            </a:r>
            <a:endParaRPr lang="en-US" dirty="0"/>
          </a:p>
          <a:p>
            <a:pPr lvl="1"/>
            <a:r>
              <a:rPr lang="bg-BG" b="1" dirty="0"/>
              <a:t>Яркостта</a:t>
            </a:r>
            <a:r>
              <a:rPr lang="bg-BG" dirty="0"/>
              <a:t> (</a:t>
            </a:r>
            <a:r>
              <a:rPr lang="en-US" dirty="0"/>
              <a:t>Brightness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Контраста</a:t>
            </a:r>
            <a:r>
              <a:rPr lang="bg-BG" dirty="0"/>
              <a:t> (</a:t>
            </a:r>
            <a:r>
              <a:rPr lang="en-US" dirty="0"/>
              <a:t>Contrast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Разделителната способност </a:t>
            </a:r>
            <a:r>
              <a:rPr lang="bg-BG" dirty="0"/>
              <a:t>(</a:t>
            </a:r>
            <a:r>
              <a:rPr lang="en-US" dirty="0"/>
              <a:t>Resolution</a:t>
            </a:r>
            <a:r>
              <a:rPr lang="bg-BG" dirty="0"/>
              <a:t>)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Типа на изображението</a:t>
            </a:r>
            <a:endParaRPr lang="en-US" b="1" dirty="0"/>
          </a:p>
          <a:p>
            <a:pPr marL="828000" lvl="1" indent="0">
              <a:spcBef>
                <a:spcPts val="0"/>
              </a:spcBef>
              <a:buNone/>
            </a:pPr>
            <a:r>
              <a:rPr lang="bg-BG" dirty="0"/>
              <a:t>(</a:t>
            </a:r>
            <a:r>
              <a:rPr lang="en-US" dirty="0"/>
              <a:t>Picture type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00" y="1926972"/>
            <a:ext cx="4860000" cy="45733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256000" y="3024000"/>
            <a:ext cx="2835000" cy="72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56000" y="3744000"/>
            <a:ext cx="2835000" cy="73084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14771" y="4599001"/>
            <a:ext cx="1558985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8392" y="4599001"/>
            <a:ext cx="2922608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Област на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631477"/>
            <a:ext cx="5940000" cy="46325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61000" y="2078999"/>
            <a:ext cx="5490000" cy="1528683"/>
          </a:xfrm>
          <a:prstGeom prst="wedgeRoundRectCallout">
            <a:avLst>
              <a:gd name="adj1" fmla="val 58519"/>
              <a:gd name="adj2" fmla="val 517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областта на сканиране чрез издърпване с мишката на пунктираната линия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7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5598" cy="5528766"/>
          </a:xfrm>
        </p:spPr>
        <p:txBody>
          <a:bodyPr/>
          <a:lstStyle/>
          <a:p>
            <a:r>
              <a:rPr lang="bg-BG" dirty="0"/>
              <a:t>Когато сте доволни от настройките за сканиране, натискате 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Scan</a:t>
            </a:r>
            <a:r>
              <a:rPr lang="en-US" dirty="0"/>
              <a:t>] </a:t>
            </a:r>
            <a:r>
              <a:rPr lang="bg-BG"/>
              <a:t>(</a:t>
            </a:r>
            <a:r>
              <a:rPr lang="bg-BG" b="1" dirty="0"/>
              <a:t>с</a:t>
            </a:r>
            <a:r>
              <a:rPr lang="bg-BG" b="1"/>
              <a:t>каниране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2408222"/>
            <a:ext cx="5535000" cy="43166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351833" y="6356715"/>
            <a:ext cx="796705" cy="2422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56000" y="5662639"/>
            <a:ext cx="1112300" cy="6102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815598" cy="5528766"/>
          </a:xfrm>
        </p:spPr>
        <p:txBody>
          <a:bodyPr anchor="ctr" anchorCtr="0"/>
          <a:lstStyle/>
          <a:p>
            <a:r>
              <a:rPr lang="bg-BG" dirty="0"/>
              <a:t>Когато сканирането приключи, </a:t>
            </a:r>
            <a:r>
              <a:rPr lang="bg-BG" b="1" dirty="0"/>
              <a:t>изображението</a:t>
            </a:r>
            <a:r>
              <a:rPr lang="bg-BG" dirty="0"/>
              <a:t> се </a:t>
            </a:r>
            <a:r>
              <a:rPr lang="bg-BG" b="1" dirty="0"/>
              <a:t>появява</a:t>
            </a:r>
            <a:r>
              <a:rPr lang="bg-BG" dirty="0"/>
              <a:t> в </a:t>
            </a:r>
            <a:r>
              <a:rPr lang="bg-BG" b="1" dirty="0"/>
              <a:t>прозореца</a:t>
            </a:r>
            <a:r>
              <a:rPr lang="bg-BG" dirty="0"/>
              <a:t> на </a:t>
            </a:r>
            <a:r>
              <a:rPr lang="en-US" b="1" dirty="0"/>
              <a:t>Paint</a:t>
            </a:r>
          </a:p>
          <a:p>
            <a:r>
              <a:rPr lang="bg-BG" dirty="0"/>
              <a:t>Вече може да го </a:t>
            </a:r>
            <a:r>
              <a:rPr lang="bg-BG" b="1" dirty="0">
                <a:solidFill>
                  <a:schemeClr val="bg1"/>
                </a:solidFill>
              </a:rPr>
              <a:t>обработвате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записвате</a:t>
            </a:r>
            <a:r>
              <a:rPr lang="bg-BG" dirty="0"/>
              <a:t> като всяко друго </a:t>
            </a:r>
            <a:r>
              <a:rPr lang="bg-BG" b="1" dirty="0"/>
              <a:t>графично изображение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754"/>
          <a:stretch/>
        </p:blipFill>
        <p:spPr>
          <a:xfrm>
            <a:off x="6287668" y="1449000"/>
            <a:ext cx="5477030" cy="51823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52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ел. устройства с камера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999000"/>
            <a:ext cx="3330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Сканиране</a:t>
            </a:r>
            <a:r>
              <a:rPr lang="bg-BG" dirty="0"/>
              <a:t> на изображения</a:t>
            </a:r>
          </a:p>
          <a:p>
            <a:r>
              <a:rPr lang="bg-BG" dirty="0"/>
              <a:t>Цифрова </a:t>
            </a:r>
            <a:r>
              <a:rPr lang="bg-BG" b="1" dirty="0"/>
              <a:t>фотография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Прехвърляне</a:t>
            </a:r>
            <a:r>
              <a:rPr lang="bg-BG" dirty="0"/>
              <a:t> на изображения от </a:t>
            </a:r>
            <a:r>
              <a:rPr lang="bg-BG" b="1" dirty="0"/>
              <a:t>смартфон</a:t>
            </a:r>
            <a:r>
              <a:rPr lang="bg-BG" dirty="0"/>
              <a:t> или </a:t>
            </a:r>
            <a:r>
              <a:rPr lang="bg-BG" b="1" dirty="0"/>
              <a:t>фотоапарат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855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фотография </a:t>
            </a:r>
            <a:r>
              <a:rPr lang="bg-BG" dirty="0"/>
              <a:t>– използва </a:t>
            </a:r>
            <a:r>
              <a:rPr lang="bg-BG" b="1" dirty="0"/>
              <a:t>цифрови фотоапарати</a:t>
            </a:r>
            <a:r>
              <a:rPr lang="bg-BG" dirty="0"/>
              <a:t> и </a:t>
            </a:r>
            <a:r>
              <a:rPr lang="bg-BG" b="1" dirty="0"/>
              <a:t>мобилни устройства </a:t>
            </a:r>
            <a:r>
              <a:rPr lang="bg-BG" dirty="0"/>
              <a:t>с </a:t>
            </a:r>
            <a:r>
              <a:rPr lang="bg-BG" b="1" dirty="0"/>
              <a:t>вградена камера</a:t>
            </a:r>
          </a:p>
          <a:p>
            <a:r>
              <a:rPr lang="bg-BG" dirty="0"/>
              <a:t>Заснетите изображения се </a:t>
            </a:r>
            <a:r>
              <a:rPr lang="bg-BG" b="1" dirty="0"/>
              <a:t>съхраняват</a:t>
            </a:r>
            <a:r>
              <a:rPr lang="bg-BG" dirty="0"/>
              <a:t> като </a:t>
            </a:r>
            <a:r>
              <a:rPr lang="bg-BG" b="1" dirty="0"/>
              <a:t>файлове</a:t>
            </a:r>
            <a:r>
              <a:rPr lang="bg-BG" dirty="0"/>
              <a:t> с </a:t>
            </a:r>
            <a:r>
              <a:rPr lang="bg-BG" b="1" dirty="0"/>
              <a:t>графичен формат</a:t>
            </a:r>
          </a:p>
          <a:p>
            <a:pPr lvl="1"/>
            <a:r>
              <a:rPr lang="bg-BG" dirty="0"/>
              <a:t>Те могат да бъдат </a:t>
            </a:r>
            <a:r>
              <a:rPr lang="bg-BG" b="1" dirty="0"/>
              <a:t>обработвани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4687887"/>
            <a:ext cx="3150000" cy="2162687"/>
          </a:xfrm>
          <a:prstGeom prst="rect">
            <a:avLst/>
          </a:prstGeom>
        </p:spPr>
      </p:pic>
      <p:pic>
        <p:nvPicPr>
          <p:cNvPr id="1028" name="Picture 4" descr="Xiaomi 14 Ultra 16GB/512GB Bianco - compra - Gomibo.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8910" y="4123617"/>
            <a:ext cx="2118118" cy="32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0" y="4704824"/>
            <a:ext cx="12191999" cy="1739175"/>
          </a:xfrm>
        </p:spPr>
        <p:txBody>
          <a:bodyPr/>
          <a:lstStyle/>
          <a:p>
            <a:r>
              <a:rPr lang="ru-RU" sz="4800" dirty="0"/>
              <a:t>͏Прехвърляне на изображения от смартфон или фотоапарат на компютър</a:t>
            </a:r>
            <a:endParaRPr lang="en-US" sz="4800" dirty="0"/>
          </a:p>
        </p:txBody>
      </p:sp>
      <p:pic>
        <p:nvPicPr>
          <p:cNvPr id="2050" name="Picture 2" descr="How To Directly Tether Your Camera To An IPad By Lee Morris | Free Canon  Camera Tethering Software Pc | alt-design.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99" y="549000"/>
            <a:ext cx="6074999" cy="403044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Може да включите </a:t>
            </a:r>
            <a:r>
              <a:rPr lang="bg-BG" b="1" dirty="0"/>
              <a:t>фотоапарат</a:t>
            </a:r>
            <a:r>
              <a:rPr lang="bg-BG" dirty="0"/>
              <a:t> или </a:t>
            </a:r>
            <a:r>
              <a:rPr lang="bg-BG" b="1" dirty="0"/>
              <a:t>смартфон</a:t>
            </a:r>
            <a:r>
              <a:rPr lang="bg-BG" dirty="0"/>
              <a:t> към </a:t>
            </a:r>
            <a:r>
              <a:rPr lang="bg-BG" b="1" dirty="0"/>
              <a:t>компютър</a:t>
            </a:r>
            <a:r>
              <a:rPr lang="bg-BG" dirty="0"/>
              <a:t> чрез </a:t>
            </a:r>
            <a:r>
              <a:rPr lang="en-US" b="1" dirty="0">
                <a:solidFill>
                  <a:schemeClr val="bg1"/>
                </a:solidFill>
              </a:rPr>
              <a:t>USB </a:t>
            </a:r>
            <a:r>
              <a:rPr lang="bg-BG" b="1" dirty="0">
                <a:solidFill>
                  <a:schemeClr val="bg1"/>
                </a:solidFill>
              </a:rPr>
              <a:t>кабел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да прехвърлите файловете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Прехвърляне на изображения към компютър</a:t>
            </a:r>
            <a:endParaRPr lang="en-US" dirty="0"/>
          </a:p>
        </p:txBody>
      </p:sp>
      <p:pic>
        <p:nvPicPr>
          <p:cNvPr id="3074" name="Picture 2" descr="Close-up Usb Cable Connect Phone Laptop Stock Photo 2346179489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7"/>
          <a:stretch/>
        </p:blipFill>
        <p:spPr bwMode="auto">
          <a:xfrm>
            <a:off x="1596000" y="3376855"/>
            <a:ext cx="4455000" cy="2834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Connect a Camera to a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00" y="3369001"/>
            <a:ext cx="4275000" cy="28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</a:t>
            </a:r>
            <a:r>
              <a:rPr lang="bg-BG" b="1" dirty="0"/>
              <a:t>смартфоните</a:t>
            </a:r>
            <a:r>
              <a:rPr lang="bg-BG" dirty="0"/>
              <a:t> може да се използват различни приложения за </a:t>
            </a:r>
            <a:r>
              <a:rPr lang="bg-BG" b="1" dirty="0"/>
              <a:t>облачни услуги </a:t>
            </a:r>
            <a:r>
              <a:rPr lang="bg-BG" dirty="0"/>
              <a:t>за качване на изображения</a:t>
            </a:r>
          </a:p>
          <a:p>
            <a:r>
              <a:rPr lang="bg-BG" dirty="0"/>
              <a:t>Когато </a:t>
            </a:r>
            <a:r>
              <a:rPr lang="bg-BG" b="1" dirty="0"/>
              <a:t>файловете</a:t>
            </a:r>
            <a:r>
              <a:rPr lang="bg-BG" dirty="0"/>
              <a:t> се </a:t>
            </a:r>
            <a:r>
              <a:rPr lang="bg-BG" b="1" dirty="0"/>
              <a:t>качат</a:t>
            </a:r>
            <a:r>
              <a:rPr lang="bg-BG" dirty="0"/>
              <a:t> в </a:t>
            </a:r>
            <a:r>
              <a:rPr lang="bg-BG" b="1" dirty="0"/>
              <a:t>облака</a:t>
            </a:r>
            <a:r>
              <a:rPr lang="bg-BG" dirty="0"/>
              <a:t>, могат да бъдат </a:t>
            </a:r>
            <a:r>
              <a:rPr lang="bg-BG" b="1" dirty="0"/>
              <a:t>достъпвани</a:t>
            </a:r>
            <a:r>
              <a:rPr lang="bg-BG" dirty="0"/>
              <a:t> от </a:t>
            </a:r>
            <a:r>
              <a:rPr lang="bg-BG" b="1" dirty="0"/>
              <a:t>различни устройства </a:t>
            </a:r>
            <a:r>
              <a:rPr lang="bg-BG" dirty="0"/>
              <a:t>като </a:t>
            </a:r>
            <a:r>
              <a:rPr lang="bg-BG" b="1" dirty="0"/>
              <a:t>компютър</a:t>
            </a:r>
            <a:r>
              <a:rPr lang="bg-BG" dirty="0"/>
              <a:t> и </a:t>
            </a:r>
            <a:r>
              <a:rPr lang="bg-BG" b="1" dirty="0"/>
              <a:t>т</a:t>
            </a:r>
            <a:r>
              <a:rPr lang="bg-BG" dirty="0"/>
              <a:t>.</a:t>
            </a:r>
            <a:r>
              <a:rPr lang="bg-BG" b="1" dirty="0"/>
              <a:t>н</a:t>
            </a:r>
            <a:r>
              <a:rPr lang="bg-BG" dirty="0"/>
              <a:t>.</a:t>
            </a:r>
          </a:p>
          <a:p>
            <a:r>
              <a:rPr lang="bg-BG" dirty="0"/>
              <a:t>Най-популярните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0EA00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 </a:t>
            </a:r>
            <a:r>
              <a:rPr lang="en-US" b="1" dirty="0"/>
              <a:t>Photos</a:t>
            </a:r>
          </a:p>
          <a:p>
            <a:pPr lvl="1"/>
            <a:r>
              <a:rPr lang="en-US" b="1" dirty="0"/>
              <a:t>Dropbox</a:t>
            </a:r>
          </a:p>
          <a:p>
            <a:pPr lvl="1"/>
            <a:r>
              <a:rPr lang="en-US" b="1" dirty="0"/>
              <a:t>OneDrive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6" y="100750"/>
            <a:ext cx="11080594" cy="882654"/>
          </a:xfrm>
        </p:spPr>
        <p:txBody>
          <a:bodyPr>
            <a:normAutofit/>
          </a:bodyPr>
          <a:lstStyle/>
          <a:p>
            <a:r>
              <a:rPr lang="bg-BG" sz="3400" dirty="0"/>
              <a:t>Използване на облачни услуги</a:t>
            </a:r>
            <a:endParaRPr lang="en-US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7812"/>
          <a:stretch/>
        </p:blipFill>
        <p:spPr>
          <a:xfrm>
            <a:off x="2946000" y="4374000"/>
            <a:ext cx="2880000" cy="238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14" y="4494000"/>
            <a:ext cx="3150000" cy="21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54" y="4588950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Дигитализация</a:t>
            </a:r>
            <a:r>
              <a:rPr lang="ru-RU" sz="2800" dirty="0">
                <a:solidFill>
                  <a:schemeClr val="bg2"/>
                </a:solidFill>
              </a:rPr>
              <a:t> – преобразуване на </a:t>
            </a:r>
            <a:r>
              <a:rPr lang="ru-RU" sz="2800" b="1" dirty="0">
                <a:solidFill>
                  <a:schemeClr val="bg2"/>
                </a:solidFill>
              </a:rPr>
              <a:t>аналогова информация </a:t>
            </a:r>
            <a:r>
              <a:rPr lang="ru-RU" sz="2800" dirty="0">
                <a:solidFill>
                  <a:schemeClr val="bg2"/>
                </a:solidFill>
              </a:rPr>
              <a:t>в </a:t>
            </a:r>
            <a:r>
              <a:rPr lang="ru-RU" sz="2800" b="1" dirty="0">
                <a:solidFill>
                  <a:schemeClr val="bg2"/>
                </a:solidFill>
              </a:rPr>
              <a:t>цифрова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електронни устройства</a:t>
            </a:r>
            <a:endParaRPr lang="bg-BG" sz="28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Скенер</a:t>
            </a:r>
            <a:r>
              <a:rPr lang="bg-BG" sz="2800" dirty="0">
                <a:solidFill>
                  <a:schemeClr val="bg2"/>
                </a:solidFill>
              </a:rPr>
              <a:t> – устройство, което </a:t>
            </a:r>
            <a:r>
              <a:rPr lang="bg-BG" sz="2800" b="1" dirty="0">
                <a:solidFill>
                  <a:schemeClr val="bg2"/>
                </a:solidFill>
              </a:rPr>
              <a:t>въвежда графична информация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хартиен носител </a:t>
            </a:r>
            <a:r>
              <a:rPr lang="bg-BG" sz="2800" dirty="0">
                <a:solidFill>
                  <a:schemeClr val="bg2"/>
                </a:solidFill>
              </a:rPr>
              <a:t>за </a:t>
            </a:r>
            <a:r>
              <a:rPr lang="bg-BG" sz="2800" b="1" dirty="0">
                <a:solidFill>
                  <a:schemeClr val="bg2"/>
                </a:solidFill>
              </a:rPr>
              <a:t>обработка</a:t>
            </a:r>
            <a:r>
              <a:rPr lang="bg-BG" sz="2800" dirty="0">
                <a:solidFill>
                  <a:schemeClr val="bg2"/>
                </a:solidFill>
              </a:rPr>
              <a:t> в </a:t>
            </a:r>
            <a:r>
              <a:rPr lang="bg-BG" sz="2800" b="1" dirty="0">
                <a:solidFill>
                  <a:schemeClr val="bg2"/>
                </a:solidFill>
              </a:rPr>
              <a:t>компютъра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Разделителна способност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броят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пикселите</a:t>
            </a:r>
            <a:r>
              <a:rPr lang="bg-BG" sz="2800" dirty="0">
                <a:solidFill>
                  <a:schemeClr val="bg2"/>
                </a:solidFill>
              </a:rPr>
              <a:t> разположение на </a:t>
            </a:r>
            <a:r>
              <a:rPr lang="bg-BG" sz="2800" b="1" dirty="0">
                <a:solidFill>
                  <a:schemeClr val="bg2"/>
                </a:solidFill>
              </a:rPr>
              <a:t>1см.</a:t>
            </a:r>
            <a:r>
              <a:rPr lang="bg-BG" sz="2800" dirty="0">
                <a:solidFill>
                  <a:schemeClr val="bg2"/>
                </a:solidFill>
              </a:rPr>
              <a:t> от </a:t>
            </a:r>
            <a:r>
              <a:rPr lang="bg-BG" sz="2800" b="1" dirty="0">
                <a:solidFill>
                  <a:schemeClr val="bg2"/>
                </a:solidFill>
              </a:rPr>
              <a:t>хоризонталната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вертикалната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линия</a:t>
            </a:r>
            <a:r>
              <a:rPr lang="bg-BG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Прехвърляне</a:t>
            </a:r>
            <a:r>
              <a:rPr lang="bg-BG" sz="2800" dirty="0">
                <a:solidFill>
                  <a:schemeClr val="bg2"/>
                </a:solidFill>
              </a:rPr>
              <a:t> на изображения чрез: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USB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кабел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2"/>
                </a:solidFill>
              </a:rPr>
              <a:t>Облачни услуги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2052" name="Picture 4" descr="Digitalization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00" y="1359000"/>
            <a:ext cx="2745000" cy="27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76000" y="1121143"/>
            <a:ext cx="10416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  <a:r>
              <a:rPr lang="bg-BG" dirty="0"/>
              <a:t> – </a:t>
            </a:r>
            <a:r>
              <a:rPr lang="bg-BG" b="1" dirty="0"/>
              <a:t>преобразуване</a:t>
            </a:r>
            <a:r>
              <a:rPr lang="bg-BG" dirty="0"/>
              <a:t> на </a:t>
            </a:r>
            <a:r>
              <a:rPr lang="bg-BG" b="1" dirty="0"/>
              <a:t>аналогова информация</a:t>
            </a:r>
            <a:r>
              <a:rPr lang="bg-BG" dirty="0"/>
              <a:t> в </a:t>
            </a:r>
            <a:r>
              <a:rPr lang="bg-BG" b="1" dirty="0"/>
              <a:t>цифрова</a:t>
            </a:r>
            <a:r>
              <a:rPr lang="bg-BG" dirty="0"/>
              <a:t> чрез електронни устройства</a:t>
            </a:r>
          </a:p>
          <a:p>
            <a:pPr lvl="1"/>
            <a:r>
              <a:rPr lang="bg-BG" dirty="0"/>
              <a:t>Целта е информацията да се </a:t>
            </a:r>
            <a:r>
              <a:rPr lang="bg-BG" b="1" dirty="0"/>
              <a:t>обработва</a:t>
            </a:r>
            <a:r>
              <a:rPr lang="bg-BG" dirty="0"/>
              <a:t> и </a:t>
            </a:r>
            <a:r>
              <a:rPr lang="bg-BG" b="1" dirty="0"/>
              <a:t>съхранява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  <a:p>
            <a:r>
              <a:rPr lang="bg-BG" dirty="0"/>
              <a:t>За </a:t>
            </a:r>
            <a:r>
              <a:rPr lang="bg-BG" b="1" dirty="0"/>
              <a:t>дигитализация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най-често се използват:</a:t>
            </a:r>
          </a:p>
          <a:p>
            <a:pPr lvl="1"/>
            <a:r>
              <a:rPr lang="bg-BG" dirty="0"/>
              <a:t>Скенер</a:t>
            </a:r>
          </a:p>
          <a:p>
            <a:pPr lvl="1"/>
            <a:r>
              <a:rPr lang="bg-BG" dirty="0"/>
              <a:t>Цифрова камера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78" y="4463999"/>
            <a:ext cx="2746605" cy="2219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30" y="4779000"/>
            <a:ext cx="3474722" cy="17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Скенер</a:t>
            </a:r>
            <a:r>
              <a:rPr lang="bg-BG" dirty="0"/>
              <a:t> (</a:t>
            </a:r>
            <a:r>
              <a:rPr lang="en-US" b="1" dirty="0"/>
              <a:t>Scanner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b="1" dirty="0"/>
              <a:t>входно устройство</a:t>
            </a:r>
            <a:r>
              <a:rPr lang="bg-BG" dirty="0"/>
              <a:t>, което </a:t>
            </a:r>
            <a:r>
              <a:rPr lang="bg-BG" b="1" dirty="0"/>
              <a:t>преобразува информация</a:t>
            </a:r>
            <a:r>
              <a:rPr lang="bg-BG" dirty="0"/>
              <a:t>, записана върху хартия, в </a:t>
            </a:r>
            <a:r>
              <a:rPr lang="bg-BG" b="1" dirty="0"/>
              <a:t>растерно изображение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скенер?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9" y="3429000"/>
            <a:ext cx="3780000" cy="290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3429000"/>
            <a:ext cx="2961047" cy="27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bg-BG" dirty="0"/>
              <a:t>(</a:t>
            </a:r>
            <a:r>
              <a:rPr lang="en-US" b="1" dirty="0"/>
              <a:t>Resolution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dirty="0"/>
              <a:t>свързва </a:t>
            </a:r>
            <a:r>
              <a:rPr lang="bg-BG" b="1" dirty="0"/>
              <a:t>размера в пиксели</a:t>
            </a:r>
            <a:r>
              <a:rPr lang="bg-BG" dirty="0"/>
              <a:t> на растерните изображения с </a:t>
            </a:r>
            <a:r>
              <a:rPr lang="bg-BG" b="1" dirty="0"/>
              <a:t>физически размер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dirty="0"/>
              <a:t>Измерва се в  </a:t>
            </a:r>
            <a:r>
              <a:rPr lang="en-US" b="1" dirty="0">
                <a:solidFill>
                  <a:schemeClr val="bg1"/>
                </a:solidFill>
              </a:rPr>
              <a:t>DPI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ots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nch)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разделителна способност</a:t>
            </a:r>
            <a:r>
              <a:rPr lang="en-US" dirty="0"/>
              <a:t>?</a:t>
            </a:r>
          </a:p>
        </p:txBody>
      </p:sp>
      <p:pic>
        <p:nvPicPr>
          <p:cNvPr id="4098" name="Picture 2" descr="upload.wikimedia.org/wikipedia/commons/thumb/3/3d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00" y="2662771"/>
            <a:ext cx="3600000" cy="39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's DPI and why is more considered better? – Printful Help Cen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3863"/>
          <a:stretch/>
        </p:blipFill>
        <p:spPr bwMode="auto">
          <a:xfrm>
            <a:off x="1095701" y="3649499"/>
            <a:ext cx="5625000" cy="30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 зависимост от </a:t>
            </a:r>
            <a:r>
              <a:rPr lang="bg-BG" b="1" dirty="0"/>
              <a:t>качеството</a:t>
            </a:r>
            <a:r>
              <a:rPr lang="bg-BG" dirty="0"/>
              <a:t> и </a:t>
            </a:r>
            <a:r>
              <a:rPr lang="bg-BG" b="1" dirty="0"/>
              <a:t>предназначението</a:t>
            </a:r>
            <a:r>
              <a:rPr lang="bg-BG" dirty="0"/>
              <a:t> на </a:t>
            </a:r>
            <a:r>
              <a:rPr lang="bg-BG" b="1" dirty="0"/>
              <a:t>изображението</a:t>
            </a:r>
            <a:r>
              <a:rPr lang="bg-BG" dirty="0"/>
              <a:t> можем да го сканираме с </a:t>
            </a:r>
            <a:r>
              <a:rPr lang="bg-BG" b="1" dirty="0"/>
              <a:t>различна разделителна способност</a:t>
            </a:r>
            <a:endParaRPr lang="en-US" b="1" dirty="0"/>
          </a:p>
          <a:p>
            <a:r>
              <a:rPr lang="bg-BG" dirty="0"/>
              <a:t>Например за сканиране на:</a:t>
            </a:r>
          </a:p>
          <a:p>
            <a:pPr lvl="1"/>
            <a:r>
              <a:rPr lang="bg-BG" b="1" dirty="0"/>
              <a:t>Текстови документ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150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Фотография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Диапозитив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600-2400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r>
              <a:rPr lang="bg-BG" dirty="0"/>
              <a:t>Изображенията сканирани с висока разделителна способност са </a:t>
            </a:r>
            <a:r>
              <a:rPr lang="bg-BG" b="1" dirty="0"/>
              <a:t>по-детайлни</a:t>
            </a:r>
            <a:r>
              <a:rPr lang="bg-BG" dirty="0"/>
              <a:t>, но с </a:t>
            </a:r>
            <a:r>
              <a:rPr lang="bg-BG" b="1" dirty="0"/>
              <a:t>по-голям размер на файла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Разделителна способност при сканиране</a:t>
            </a:r>
            <a:endParaRPr lang="en-US" dirty="0"/>
          </a:p>
        </p:txBody>
      </p:sp>
      <p:pic>
        <p:nvPicPr>
          <p:cNvPr id="5122" name="Picture 2" descr="Why is 300 DPI Good for Printing: The Key To Perfect Prints – Arka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/>
          <a:stretch/>
        </p:blipFill>
        <p:spPr bwMode="auto">
          <a:xfrm>
            <a:off x="6546000" y="2249816"/>
            <a:ext cx="4995000" cy="3114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скенер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Сканиране на изображения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25" y="1539000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763" b="59390"/>
          <a:stretch/>
        </p:blipFill>
        <p:spPr>
          <a:xfrm>
            <a:off x="1483500" y="1400971"/>
            <a:ext cx="9225000" cy="50433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401000" y="4509000"/>
            <a:ext cx="3060000" cy="1080000"/>
          </a:xfrm>
          <a:prstGeom prst="wedgeRoundRectCallout">
            <a:avLst>
              <a:gd name="adj1" fmla="val -26221"/>
              <a:gd name="adj2" fmla="val 40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програмата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71000" y="2349000"/>
            <a:ext cx="2385000" cy="1080000"/>
          </a:xfrm>
          <a:prstGeom prst="wedgeRoundRectCallout">
            <a:avLst>
              <a:gd name="adj1" fmla="val -97808"/>
              <a:gd name="adj2" fmla="val -90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692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5894</TotalTime>
  <Words>815</Words>
  <Application>Microsoft Office PowerPoint</Application>
  <PresentationFormat>Widescreen</PresentationFormat>
  <Paragraphs>127</Paragraphs>
  <Slides>26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SoftUni</vt:lpstr>
      <vt:lpstr>Дигитализиране на изображение. Обработване и запазване</vt:lpstr>
      <vt:lpstr>Съдържание</vt:lpstr>
      <vt:lpstr>Дигитализация</vt:lpstr>
      <vt:lpstr>Дигитализация</vt:lpstr>
      <vt:lpstr>Какво е скенер?</vt:lpstr>
      <vt:lpstr>Какво е разделителна способност?</vt:lpstr>
      <vt:lpstr>Разделителна способност при сканиране</vt:lpstr>
      <vt:lpstr>Сканиране на изображения</vt:lpstr>
      <vt:lpstr>Сканиране с Paint</vt:lpstr>
      <vt:lpstr>Сканиране с Paint</vt:lpstr>
      <vt:lpstr>Сканиране с Paint</vt:lpstr>
      <vt:lpstr>Preview</vt:lpstr>
      <vt:lpstr>Стандартни настройки за сканиране</vt:lpstr>
      <vt:lpstr>Custom Settings</vt:lpstr>
      <vt:lpstr>Advanced Properties</vt:lpstr>
      <vt:lpstr>Област на сканиране</vt:lpstr>
      <vt:lpstr>Сканиране на изображение</vt:lpstr>
      <vt:lpstr>Сканиране на изображение</vt:lpstr>
      <vt:lpstr>Цифрова фотография</vt:lpstr>
      <vt:lpstr>Цифрова фотография</vt:lpstr>
      <vt:lpstr>͏Прехвърляне на изображения от смартфон или фотоапарат на компютър</vt:lpstr>
      <vt:lpstr>Прехвърляне на изображения към компютър</vt:lpstr>
      <vt:lpstr>Използване на облачни услуги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Дигитализиране на изображение. Обработване и запазване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1278</cp:revision>
  <dcterms:created xsi:type="dcterms:W3CDTF">2018-05-23T13:08:44Z</dcterms:created>
  <dcterms:modified xsi:type="dcterms:W3CDTF">2025-08-30T09:18:43Z</dcterms:modified>
  <cp:category/>
</cp:coreProperties>
</file>